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8"/>
  </p:handoutMasterIdLst>
  <p:sldIdLst>
    <p:sldId id="278" r:id="rId2"/>
    <p:sldId id="299" r:id="rId3"/>
    <p:sldId id="306" r:id="rId4"/>
    <p:sldId id="308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CC99"/>
    <a:srgbClr val="FF5050"/>
    <a:srgbClr val="6600CC"/>
    <a:srgbClr val="993300"/>
    <a:srgbClr val="0000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824" y="-462"/>
      </p:cViewPr>
      <p:guideLst>
        <p:guide orient="horz" pos="162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284562-BE75-4D2E-BD54-ABCD8462D4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1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280988" y="5689600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ctr"/>
            <a:endParaRPr lang="ru-RU" sz="1000" b="1">
              <a:solidFill>
                <a:srgbClr val="020000"/>
              </a:solidFill>
            </a:endParaRPr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0" y="787400"/>
            <a:ext cx="749300" cy="60706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749300" y="0"/>
            <a:ext cx="6832600" cy="7874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65" name="Rectangle 41" descr="Шпалера"/>
          <p:cNvSpPr>
            <a:spLocks noChangeArrowheads="1"/>
          </p:cNvSpPr>
          <p:nvPr userDrawn="1"/>
        </p:nvSpPr>
        <p:spPr bwMode="auto">
          <a:xfrm>
            <a:off x="0" y="0"/>
            <a:ext cx="749300" cy="787400"/>
          </a:xfrm>
          <a:prstGeom prst="rect">
            <a:avLst/>
          </a:prstGeom>
          <a:pattFill prst="trellis">
            <a:fgClr>
              <a:srgbClr val="99FF99"/>
            </a:fgClr>
            <a:bgClr>
              <a:srgbClr val="0099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1067" name="Picture 43" descr="logo_AB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24775" y="-76200"/>
            <a:ext cx="1381125" cy="1069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2pPr>
      <a:lvl3pPr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3pPr>
      <a:lvl4pPr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4pPr>
      <a:lvl5pPr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5pPr>
      <a:lvl6pPr marL="457200"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6pPr>
      <a:lvl7pPr marL="914400"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7pPr>
      <a:lvl8pPr marL="1371600"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8pPr>
      <a:lvl9pPr marL="1828800" algn="l" rtl="0" fontAlgn="base">
        <a:lnSpc>
          <a:spcPct val="0"/>
        </a:lnSpc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hyperlink" Target="http://www.wrigley.com/wrigley/index.asp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2.png"/><Relationship Id="rId5" Type="http://schemas.openxmlformats.org/officeDocument/2006/relationships/image" Target="../media/image4.jpeg"/><Relationship Id="rId15" Type="http://schemas.openxmlformats.org/officeDocument/2006/relationships/image" Target="../media/image12.jpe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101725" y="1035050"/>
            <a:ext cx="771525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Компания «</a:t>
            </a:r>
            <a:r>
              <a:rPr lang="uk-UA" sz="1600" b="1" dirty="0" smtClean="0">
                <a:solidFill>
                  <a:schemeClr val="accent5">
                    <a:lumMod val="50000"/>
                  </a:schemeClr>
                </a:solidFill>
              </a:rPr>
              <a:t>ЕЙ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-БІ</a:t>
            </a:r>
            <a:r>
              <a:rPr lang="uk-UA" sz="1600" b="1" dirty="0" smtClean="0">
                <a:solidFill>
                  <a:schemeClr val="accent5">
                    <a:lumMod val="50000"/>
                  </a:schemeClr>
                </a:solidFill>
              </a:rPr>
              <a:t>-СІ ГРУП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»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создана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в 2002 году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силами специалистов в области маркетинга,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продаж и компьютерных технологий,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успешно работающих на рынке Украины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в западных и отечественных компаниях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с 1994 года</a:t>
            </a:r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и </a:t>
            </a:r>
            <a:r>
              <a:rPr lang="uk-UA" sz="1600" b="1" dirty="0" err="1">
                <a:solidFill>
                  <a:schemeClr val="accent5">
                    <a:lumMod val="50000"/>
                  </a:schemeClr>
                </a:solidFill>
              </a:rPr>
              <a:t>получивших</a:t>
            </a:r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sz="1600" b="1" dirty="0" err="1">
                <a:solidFill>
                  <a:schemeClr val="accent5">
                    <a:lumMod val="50000"/>
                  </a:schemeClr>
                </a:solidFill>
              </a:rPr>
              <a:t>образование</a:t>
            </a:r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 по </a:t>
            </a:r>
            <a:r>
              <a:rPr lang="uk-UA" sz="1600" b="1" dirty="0" err="1">
                <a:solidFill>
                  <a:schemeClr val="accent5">
                    <a:lumMod val="50000"/>
                  </a:schemeClr>
                </a:solidFill>
              </a:rPr>
              <a:t>программе</a:t>
            </a:r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 МВА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16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1390650" y="3159125"/>
            <a:ext cx="743585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uk-UA" sz="1600" b="1" u="sng" dirty="0" smtClean="0">
                <a:cs typeface="Times New Roman" pitchFamily="18" charset="0"/>
              </a:rPr>
              <a:t>Услуги</a:t>
            </a:r>
            <a:r>
              <a:rPr lang="ru-RU" sz="1600" b="1" u="sng" dirty="0" smtClean="0">
                <a:cs typeface="Times New Roman" pitchFamily="18" charset="0"/>
              </a:rPr>
              <a:t>:</a:t>
            </a:r>
            <a:endParaRPr lang="ru-RU" sz="1400" dirty="0"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Tx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Система </a:t>
            </a: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“TR” </a:t>
            </a: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для управления  тендерных проектов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Tx/>
              <a:buChar char="•"/>
            </a:pP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Система 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“Max” 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для управления торговыми агентами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Tx/>
              <a:buChar char="•"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Система 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“MRM”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для управления медицинскими представителями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Tx/>
              <a:buChar char="•"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1400" b="1" dirty="0">
                <a:cs typeface="Times New Roman" pitchFamily="18" charset="0"/>
              </a:rPr>
              <a:t>Проект «</a:t>
            </a:r>
            <a:r>
              <a:rPr lang="en-US" sz="1400" b="1" dirty="0">
                <a:cs typeface="Times New Roman" pitchFamily="18" charset="0"/>
              </a:rPr>
              <a:t>Inventory</a:t>
            </a:r>
            <a:r>
              <a:rPr lang="uk-UA" sz="1400" b="1" dirty="0">
                <a:cs typeface="Times New Roman" pitchFamily="18" charset="0"/>
              </a:rPr>
              <a:t>» для </a:t>
            </a:r>
            <a:r>
              <a:rPr lang="ru-RU" sz="1400" b="1" dirty="0">
                <a:cs typeface="Times New Roman" pitchFamily="18" charset="0"/>
              </a:rPr>
              <a:t>проведение инвентаризации решает следующие задачи: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Tx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1400" b="1" dirty="0">
                <a:cs typeface="Times New Roman" pitchFamily="18" charset="0"/>
              </a:rPr>
              <a:t>Аудит Системы управления информационной безопасности (СУИБ</a:t>
            </a:r>
            <a:r>
              <a:rPr lang="ru-RU" sz="1400" b="1" dirty="0" smtClean="0">
                <a:cs typeface="Times New Roman" pitchFamily="18" charset="0"/>
              </a:rPr>
              <a:t>)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ru-RU" sz="1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47" name="Picture 1047" descr="Wrigle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3881" y="4381500"/>
            <a:ext cx="852487" cy="1049337"/>
          </a:xfrm>
          <a:prstGeom prst="rect">
            <a:avLst/>
          </a:prstGeom>
          <a:noFill/>
        </p:spPr>
      </p:pic>
      <p:pic>
        <p:nvPicPr>
          <p:cNvPr id="129048" name="Picture 1048" descr="&quot;SC Johnson&quot; shoe care products"/>
          <p:cNvPicPr>
            <a:picLocks noChangeAspect="1" noChangeArrowheads="1"/>
          </p:cNvPicPr>
          <p:nvPr/>
        </p:nvPicPr>
        <p:blipFill>
          <a:blip r:embed="rId5" cstate="print"/>
          <a:srcRect l="19398" t="2032" r="21585" b="83577"/>
          <a:stretch>
            <a:fillRect/>
          </a:stretch>
        </p:blipFill>
        <p:spPr bwMode="auto">
          <a:xfrm>
            <a:off x="3362325" y="1174750"/>
            <a:ext cx="1714500" cy="571500"/>
          </a:xfrm>
          <a:prstGeom prst="rect">
            <a:avLst/>
          </a:prstGeom>
          <a:noFill/>
        </p:spPr>
      </p:pic>
      <p:sp>
        <p:nvSpPr>
          <p:cNvPr id="129049" name="Text Box 1049"/>
          <p:cNvSpPr txBox="1">
            <a:spLocks noChangeArrowheads="1"/>
          </p:cNvSpPr>
          <p:nvPr/>
        </p:nvSpPr>
        <p:spPr bwMode="auto">
          <a:xfrm>
            <a:off x="819150" y="142875"/>
            <a:ext cx="297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FFFF00"/>
                </a:solidFill>
              </a:rPr>
              <a:t>Клиенты</a:t>
            </a:r>
            <a:endParaRPr lang="ru-RU" sz="2400" b="1">
              <a:solidFill>
                <a:srgbClr val="FFFF00"/>
              </a:solidFill>
            </a:endParaRPr>
          </a:p>
        </p:txBody>
      </p:sp>
      <p:pic>
        <p:nvPicPr>
          <p:cNvPr id="129050" name="Picture 1050" descr="Galakton"/>
          <p:cNvPicPr>
            <a:picLocks noChangeAspect="1" noChangeArrowheads="1"/>
          </p:cNvPicPr>
          <p:nvPr/>
        </p:nvPicPr>
        <p:blipFill>
          <a:blip r:embed="rId6" cstate="print">
            <a:lum bright="-6000"/>
          </a:blip>
          <a:srcRect/>
          <a:stretch>
            <a:fillRect/>
          </a:stretch>
        </p:blipFill>
        <p:spPr bwMode="auto">
          <a:xfrm>
            <a:off x="5994400" y="3475038"/>
            <a:ext cx="2074863" cy="539750"/>
          </a:xfrm>
          <a:prstGeom prst="rect">
            <a:avLst/>
          </a:prstGeom>
          <a:noFill/>
        </p:spPr>
      </p:pic>
      <p:pic>
        <p:nvPicPr>
          <p:cNvPr id="129051" name="Picture 1051" descr="myagko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6175" y="3294063"/>
            <a:ext cx="858838" cy="901700"/>
          </a:xfrm>
          <a:prstGeom prst="rect">
            <a:avLst/>
          </a:prstGeom>
          <a:noFill/>
        </p:spPr>
      </p:pic>
      <p:pic>
        <p:nvPicPr>
          <p:cNvPr id="129054" name="Picture 1054" descr="logo_vere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9575" y="3517106"/>
            <a:ext cx="1371600" cy="754063"/>
          </a:xfrm>
          <a:prstGeom prst="rect">
            <a:avLst/>
          </a:prstGeom>
          <a:noFill/>
        </p:spPr>
      </p:pic>
      <p:pic>
        <p:nvPicPr>
          <p:cNvPr id="129056" name="Picture 1056" descr="logo_stozha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7800" y="3294063"/>
            <a:ext cx="1063625" cy="1143000"/>
          </a:xfrm>
          <a:prstGeom prst="rect">
            <a:avLst/>
          </a:prstGeom>
          <a:noFill/>
        </p:spPr>
      </p:pic>
      <p:graphicFrame>
        <p:nvGraphicFramePr>
          <p:cNvPr id="154624" name="Object 1024"/>
          <p:cNvGraphicFramePr>
            <a:graphicFrameLocks noChangeAspect="1"/>
          </p:cNvGraphicFramePr>
          <p:nvPr/>
        </p:nvGraphicFramePr>
        <p:xfrm>
          <a:off x="5868988" y="1335088"/>
          <a:ext cx="23352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1" name="Фотография Photo Editor" r:id="rId10" imgW="1876190" imgH="333333" progId="MSPhotoEd.3">
                  <p:embed/>
                </p:oleObj>
              </mc:Choice>
              <mc:Fallback>
                <p:oleObj name="Фотография Photo Editor" r:id="rId10" imgW="1876190" imgH="333333" progId="MSPhotoEd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1335088"/>
                        <a:ext cx="233521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9062" name="Picture 106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5737" y="5082380"/>
            <a:ext cx="21621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065" name="Picture 1065" descr="jnj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16000" y="5082380"/>
            <a:ext cx="2625725" cy="536575"/>
          </a:xfrm>
          <a:prstGeom prst="rect">
            <a:avLst/>
          </a:prstGeom>
          <a:noFill/>
        </p:spPr>
      </p:pic>
      <p:pic>
        <p:nvPicPr>
          <p:cNvPr id="129067" name="Picture 1067" descr="nestle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22388" y="947738"/>
            <a:ext cx="1165225" cy="1211262"/>
          </a:xfrm>
          <a:prstGeom prst="rect">
            <a:avLst/>
          </a:prstGeom>
          <a:noFill/>
        </p:spPr>
      </p:pic>
      <p:sp>
        <p:nvSpPr>
          <p:cNvPr id="129068" name="Rectangle 1068"/>
          <p:cNvSpPr>
            <a:spLocks noChangeArrowheads="1"/>
          </p:cNvSpPr>
          <p:nvPr/>
        </p:nvSpPr>
        <p:spPr bwMode="auto">
          <a:xfrm>
            <a:off x="1016000" y="2095500"/>
            <a:ext cx="1778000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ru-RU" sz="1200" dirty="0" smtClean="0">
                <a:latin typeface="Arial" pitchFamily="34" charset="0"/>
              </a:rPr>
              <a:t>\</a:t>
            </a: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</a:pPr>
            <a:endParaRPr lang="ru-RU" sz="1200" dirty="0">
              <a:latin typeface="Arial" pitchFamily="34" charset="0"/>
            </a:endParaRPr>
          </a:p>
        </p:txBody>
      </p:sp>
      <p:pic>
        <p:nvPicPr>
          <p:cNvPr id="129069" name="Picture 1069" descr="logo_ferrer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16000" y="2622550"/>
            <a:ext cx="2133600" cy="342900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04025" y="2408238"/>
            <a:ext cx="1562100" cy="42862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2" name="AutoShape 1026" descr="Ð¡ÐÐ¢Ð¬ ÐÐÐ Ð¤Ð®ÐÐÐ ÐÐ-ÐÐÐ¡ÐÐÐ¢ÐÐ§ÐÐ¡ÐÐÐ¥ ÐÐÐÐÐÐÐÐÐ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795713" y="2222440"/>
            <a:ext cx="20008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BROCARD</a:t>
            </a:r>
            <a:endParaRPr lang="ru-RU" sz="2800" b="1" dirty="0" smtClean="0"/>
          </a:p>
          <a:p>
            <a:pPr algn="ctr"/>
            <a:r>
              <a:rPr lang="en-US" sz="1100" b="1" dirty="0" smtClean="0"/>
              <a:t>PARFUME</a:t>
            </a:r>
            <a:r>
              <a:rPr lang="en-US" b="1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19150" y="142875"/>
            <a:ext cx="577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Проект </a:t>
            </a:r>
            <a:r>
              <a:rPr lang="uk-UA" b="1" dirty="0" smtClean="0">
                <a:solidFill>
                  <a:srgbClr val="FFFF00"/>
                </a:solidFill>
              </a:rPr>
              <a:t>“</a:t>
            </a:r>
            <a:r>
              <a:rPr lang="en-US" b="1" dirty="0" smtClean="0">
                <a:solidFill>
                  <a:srgbClr val="FFFF00"/>
                </a:solidFill>
              </a:rPr>
              <a:t>TR</a:t>
            </a:r>
            <a:r>
              <a:rPr lang="uk-UA" b="1" dirty="0" smtClean="0">
                <a:solidFill>
                  <a:srgbClr val="FFFF00"/>
                </a:solidFill>
              </a:rPr>
              <a:t>” </a:t>
            </a:r>
            <a:r>
              <a:rPr lang="uk-UA" b="1" dirty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WEB-</a:t>
            </a:r>
            <a:r>
              <a:rPr lang="ru-RU" b="1" dirty="0">
                <a:solidFill>
                  <a:srgbClr val="FFFF00"/>
                </a:solidFill>
              </a:rPr>
              <a:t>проект)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1038225" y="1301750"/>
            <a:ext cx="77152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</a:rPr>
              <a:t>Проект </a:t>
            </a:r>
            <a:r>
              <a:rPr lang="ru-RU" b="1" dirty="0" smtClean="0">
                <a:solidFill>
                  <a:srgbClr val="000099"/>
                </a:solidFill>
              </a:rPr>
              <a:t>«</a:t>
            </a:r>
            <a:r>
              <a:rPr lang="en-US" b="1" dirty="0" smtClean="0">
                <a:solidFill>
                  <a:srgbClr val="000099"/>
                </a:solidFill>
              </a:rPr>
              <a:t>TR</a:t>
            </a:r>
            <a:r>
              <a:rPr lang="ru-RU" b="1" dirty="0" smtClean="0">
                <a:solidFill>
                  <a:srgbClr val="000099"/>
                </a:solidFill>
              </a:rPr>
              <a:t>» </a:t>
            </a:r>
            <a:r>
              <a:rPr lang="ru-RU" b="1" dirty="0">
                <a:solidFill>
                  <a:srgbClr val="000099"/>
                </a:solidFill>
              </a:rPr>
              <a:t>решает следующие задачи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</a:p>
          <a:p>
            <a:pPr algn="ctr"/>
            <a:endParaRPr lang="ru-RU" b="1" dirty="0">
              <a:solidFill>
                <a:srgbClr val="000099"/>
              </a:solidFill>
            </a:endParaRPr>
          </a:p>
          <a:p>
            <a:r>
              <a:rPr lang="ru-RU" dirty="0"/>
              <a:t>Основная цель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/>
              <a:t>– обеспечение регулярного поступления следующей информации в рамках тендерных </a:t>
            </a:r>
            <a:r>
              <a:rPr lang="ru-RU" dirty="0" smtClean="0"/>
              <a:t>сделок</a:t>
            </a:r>
            <a:endParaRPr lang="en-US" dirty="0" smtClean="0"/>
          </a:p>
          <a:p>
            <a:endParaRPr lang="ru-RU" b="1" dirty="0"/>
          </a:p>
          <a:p>
            <a:pPr>
              <a:buFontTx/>
              <a:buChar char="-"/>
            </a:pPr>
            <a:r>
              <a:rPr lang="ru-RU" dirty="0"/>
              <a:t> Контроль отгрузок по специальным ценам (со скидками) для Дистрибуторов в рамках каждого подписанного тендерного Контракта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Сбор информации об </a:t>
            </a:r>
            <a:r>
              <a:rPr lang="ru-RU" dirty="0" smtClean="0"/>
              <a:t>Контракте и отгрузках в разрезе: Контракт - Контрагент;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Оперативный сбор заказов </a:t>
            </a:r>
            <a:r>
              <a:rPr lang="ru-RU" dirty="0" smtClean="0"/>
              <a:t>в </a:t>
            </a:r>
            <a:r>
              <a:rPr lang="ru-RU" dirty="0"/>
              <a:t>режиме </a:t>
            </a:r>
            <a:r>
              <a:rPr lang="ru-RU" dirty="0" err="1"/>
              <a:t>он-лайн</a:t>
            </a:r>
            <a:r>
              <a:rPr lang="ru-RU" dirty="0"/>
              <a:t> с прохождением </a:t>
            </a:r>
            <a:r>
              <a:rPr lang="ru-RU" dirty="0" err="1" smtClean="0"/>
              <a:t>документаоборота</a:t>
            </a:r>
            <a:r>
              <a:rPr lang="ru-RU" dirty="0" smtClean="0"/>
              <a:t> </a:t>
            </a:r>
            <a:r>
              <a:rPr lang="ru-RU" dirty="0"/>
              <a:t>через систему электронных подписей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Запрос специальных ценовых предложений (скидок) </a:t>
            </a:r>
            <a:r>
              <a:rPr lang="ru-RU" dirty="0" smtClean="0"/>
              <a:t>в </a:t>
            </a:r>
            <a:r>
              <a:rPr lang="ru-RU" dirty="0"/>
              <a:t>рамках каждого подписанного тендерного Контракта</a:t>
            </a:r>
          </a:p>
          <a:p>
            <a:pPr>
              <a:buFontTx/>
              <a:buChar char="-"/>
            </a:pPr>
            <a:r>
              <a:rPr lang="ru-RU" dirty="0"/>
              <a:t> Анализ накопленной информации </a:t>
            </a:r>
            <a:r>
              <a:rPr lang="ru-RU" dirty="0" err="1"/>
              <a:t>он-лайн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19150" y="142875"/>
            <a:ext cx="577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Проект </a:t>
            </a:r>
            <a:r>
              <a:rPr lang="uk-UA" b="1" dirty="0" smtClean="0">
                <a:solidFill>
                  <a:srgbClr val="FFFF00"/>
                </a:solidFill>
              </a:rPr>
              <a:t>“</a:t>
            </a:r>
            <a:r>
              <a:rPr lang="en-US" b="1" dirty="0" smtClean="0">
                <a:solidFill>
                  <a:srgbClr val="FFFF00"/>
                </a:solidFill>
              </a:rPr>
              <a:t>MRM</a:t>
            </a:r>
            <a:r>
              <a:rPr lang="uk-UA" b="1" dirty="0" smtClean="0">
                <a:solidFill>
                  <a:srgbClr val="FFFF00"/>
                </a:solidFill>
              </a:rPr>
              <a:t>”</a:t>
            </a:r>
            <a:r>
              <a:rPr lang="en-US" b="1" dirty="0" smtClean="0">
                <a:solidFill>
                  <a:srgbClr val="FFFF00"/>
                </a:solidFill>
              </a:rPr>
              <a:t>-</a:t>
            </a:r>
            <a:r>
              <a:rPr lang="ru-RU" b="1" dirty="0" smtClean="0">
                <a:solidFill>
                  <a:srgbClr val="FFFF00"/>
                </a:solidFill>
              </a:rPr>
              <a:t> «МАХ»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WEB-</a:t>
            </a:r>
            <a:r>
              <a:rPr lang="ru-RU" b="1" dirty="0">
                <a:solidFill>
                  <a:srgbClr val="FFFF00"/>
                </a:solidFill>
              </a:rPr>
              <a:t>проект)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923925" y="1250950"/>
            <a:ext cx="77152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Проект «</a:t>
            </a:r>
            <a:r>
              <a:rPr lang="en-US" b="1" dirty="0" smtClean="0">
                <a:solidFill>
                  <a:srgbClr val="000099"/>
                </a:solidFill>
              </a:rPr>
              <a:t>MRM</a:t>
            </a:r>
            <a:r>
              <a:rPr lang="ru-RU" b="1" dirty="0" smtClean="0">
                <a:solidFill>
                  <a:srgbClr val="000099"/>
                </a:solidFill>
              </a:rPr>
              <a:t>» - «</a:t>
            </a:r>
            <a:r>
              <a:rPr lang="en-US" b="1" dirty="0" smtClean="0">
                <a:solidFill>
                  <a:srgbClr val="000099"/>
                </a:solidFill>
              </a:rPr>
              <a:t>MAX</a:t>
            </a:r>
            <a:r>
              <a:rPr lang="ru-RU" b="1" dirty="0" smtClean="0">
                <a:solidFill>
                  <a:srgbClr val="000099"/>
                </a:solidFill>
              </a:rPr>
              <a:t>» </a:t>
            </a:r>
            <a:r>
              <a:rPr lang="ru-RU" b="1" dirty="0">
                <a:solidFill>
                  <a:srgbClr val="000099"/>
                </a:solidFill>
              </a:rPr>
              <a:t>решает следующие задачи:</a:t>
            </a:r>
          </a:p>
          <a:p>
            <a:pPr>
              <a:buFontTx/>
              <a:buChar char="-"/>
            </a:pPr>
            <a:endParaRPr lang="ru-RU" b="1" dirty="0"/>
          </a:p>
          <a:p>
            <a:pPr lvl="0"/>
            <a:r>
              <a:rPr lang="ru-RU" dirty="0" smtClean="0"/>
              <a:t>- </a:t>
            </a:r>
            <a:r>
              <a:rPr lang="ru-RU" dirty="0"/>
              <a:t>Повышение эффективности визитов </a:t>
            </a:r>
            <a:r>
              <a:rPr lang="ru-RU" dirty="0" err="1" smtClean="0"/>
              <a:t>мерчендайзеров</a:t>
            </a:r>
            <a:r>
              <a:rPr lang="ru-RU" dirty="0" smtClean="0"/>
              <a:t> (МР) и медицинских  представителей (МП) </a:t>
            </a:r>
            <a:r>
              <a:rPr lang="ru-RU" dirty="0"/>
              <a:t>за счет:</a:t>
            </a:r>
            <a:endParaRPr lang="uk-UA" sz="3200" dirty="0"/>
          </a:p>
          <a:p>
            <a:pPr lvl="1"/>
            <a:r>
              <a:rPr lang="ru-RU" dirty="0" smtClean="0"/>
              <a:t>планирования </a:t>
            </a:r>
            <a:r>
              <a:rPr lang="ru-RU" dirty="0"/>
              <a:t>собственной деятельности.</a:t>
            </a:r>
            <a:endParaRPr lang="uk-UA" sz="3200" dirty="0"/>
          </a:p>
          <a:p>
            <a:pPr lvl="1"/>
            <a:r>
              <a:rPr lang="ru-RU" dirty="0" smtClean="0"/>
              <a:t>контроля </a:t>
            </a:r>
            <a:r>
              <a:rPr lang="ru-RU" dirty="0"/>
              <a:t>деятельности </a:t>
            </a:r>
            <a:r>
              <a:rPr lang="ru-RU" dirty="0" smtClean="0"/>
              <a:t>МП и МР.</a:t>
            </a:r>
            <a:endParaRPr lang="uk-UA" sz="3200" dirty="0"/>
          </a:p>
          <a:p>
            <a:pPr lvl="1"/>
            <a:r>
              <a:rPr lang="ru-RU" dirty="0" smtClean="0"/>
              <a:t>планирование </a:t>
            </a:r>
            <a:r>
              <a:rPr lang="ru-RU" dirty="0"/>
              <a:t>и оценка критериев деятельности </a:t>
            </a:r>
            <a:r>
              <a:rPr lang="ru-RU" dirty="0" smtClean="0"/>
              <a:t>МП и МР</a:t>
            </a:r>
            <a:endParaRPr lang="uk-UA" sz="3200" dirty="0"/>
          </a:p>
          <a:p>
            <a:pPr lvl="0"/>
            <a:r>
              <a:rPr lang="ru-RU" dirty="0" smtClean="0"/>
              <a:t>- Создание </a:t>
            </a:r>
            <a:r>
              <a:rPr lang="ru-RU" dirty="0"/>
              <a:t>удобной в пользовании базы данных </a:t>
            </a:r>
            <a:r>
              <a:rPr lang="ru-RU" dirty="0" smtClean="0"/>
              <a:t>торговых точек, лечебных </a:t>
            </a:r>
            <a:r>
              <a:rPr lang="ru-RU" dirty="0"/>
              <a:t>учреждений </a:t>
            </a:r>
            <a:r>
              <a:rPr lang="ru-RU" dirty="0" smtClean="0"/>
              <a:t>и </a:t>
            </a:r>
            <a:r>
              <a:rPr lang="ru-RU" dirty="0"/>
              <a:t>их классификация по приоритету, </a:t>
            </a:r>
            <a:endParaRPr lang="ru-RU" dirty="0" smtClean="0"/>
          </a:p>
          <a:p>
            <a:pPr lvl="0"/>
            <a:r>
              <a:rPr lang="ru-RU" dirty="0" smtClean="0"/>
              <a:t>- Создать </a:t>
            </a:r>
            <a:r>
              <a:rPr lang="ru-RU" dirty="0"/>
              <a:t>удобную в использовании аналитическую систему по имеющейся информации</a:t>
            </a:r>
            <a:r>
              <a:rPr lang="ru-RU" dirty="0" smtClean="0"/>
              <a:t>:</a:t>
            </a:r>
            <a:endParaRPr lang="uk-UA" sz="3200" dirty="0" smtClean="0"/>
          </a:p>
          <a:p>
            <a:pPr lvl="1"/>
            <a:r>
              <a:rPr lang="ru-RU" dirty="0" smtClean="0"/>
              <a:t>- Анализ: работы представителей, клиентской базы, покрытия торговых точек и лечебных заведений .</a:t>
            </a:r>
            <a:endParaRPr lang="uk-UA" sz="3200" dirty="0" smtClean="0"/>
          </a:p>
          <a:p>
            <a:pPr>
              <a:buFontTx/>
              <a:buChar char="-"/>
            </a:pPr>
            <a:r>
              <a:rPr lang="ru-RU" dirty="0" smtClean="0"/>
              <a:t>Автоматическое </a:t>
            </a:r>
            <a:r>
              <a:rPr lang="ru-RU" dirty="0"/>
              <a:t>планирование посещений (с возможностью ручной и автоматической </a:t>
            </a:r>
            <a:r>
              <a:rPr lang="ru-RU" dirty="0" smtClean="0"/>
              <a:t>корректировки)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Анализ </a:t>
            </a:r>
            <a:r>
              <a:rPr lang="ru-RU" dirty="0"/>
              <a:t>накопленной информации </a:t>
            </a:r>
            <a:r>
              <a:rPr lang="ru-RU" dirty="0" err="1"/>
              <a:t>он-лайн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19150" y="142875"/>
            <a:ext cx="5772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Проект «</a:t>
            </a:r>
            <a:r>
              <a:rPr lang="en-US" b="1" dirty="0">
                <a:solidFill>
                  <a:srgbClr val="FFFF00"/>
                </a:solidFill>
              </a:rPr>
              <a:t>Inventory</a:t>
            </a:r>
            <a:r>
              <a:rPr lang="uk-UA" b="1" dirty="0">
                <a:solidFill>
                  <a:srgbClr val="FFFF00"/>
                </a:solidFill>
              </a:rPr>
              <a:t>» для </a:t>
            </a:r>
            <a:r>
              <a:rPr lang="ru-RU" b="1" dirty="0">
                <a:solidFill>
                  <a:srgbClr val="FFFF00"/>
                </a:solidFill>
              </a:rPr>
              <a:t>проведение инвентаризации решает следующие задачи</a:t>
            </a:r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923924" y="1250950"/>
            <a:ext cx="82200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i="1" dirty="0" smtClean="0"/>
              <a:t>При </a:t>
            </a:r>
            <a:r>
              <a:rPr lang="uk-UA" i="1" dirty="0" err="1"/>
              <a:t>проведении</a:t>
            </a:r>
            <a:r>
              <a:rPr lang="uk-UA" i="1" dirty="0"/>
              <a:t> </a:t>
            </a:r>
            <a:r>
              <a:rPr lang="uk-UA" i="1" dirty="0" err="1"/>
              <a:t>проверки</a:t>
            </a:r>
            <a:r>
              <a:rPr lang="uk-UA" i="1" dirty="0"/>
              <a:t>:</a:t>
            </a:r>
          </a:p>
          <a:p>
            <a:pPr lvl="0"/>
            <a:r>
              <a:rPr lang="uk-UA" dirty="0" err="1"/>
              <a:t>видеть</a:t>
            </a:r>
            <a:r>
              <a:rPr lang="uk-UA" dirty="0"/>
              <a:t> в </a:t>
            </a:r>
            <a:r>
              <a:rPr lang="uk-UA" dirty="0" err="1"/>
              <a:t>режиме</a:t>
            </a:r>
            <a:r>
              <a:rPr lang="uk-UA" dirty="0"/>
              <a:t> on-</a:t>
            </a:r>
            <a:r>
              <a:rPr lang="uk-UA" dirty="0" err="1"/>
              <a:t>line</a:t>
            </a:r>
            <a:r>
              <a:rPr lang="uk-UA" dirty="0"/>
              <a:t> </a:t>
            </a:r>
            <a:r>
              <a:rPr lang="uk-UA" dirty="0" err="1"/>
              <a:t>работу</a:t>
            </a:r>
            <a:r>
              <a:rPr lang="uk-UA" dirty="0"/>
              <a:t> </a:t>
            </a:r>
            <a:r>
              <a:rPr lang="uk-UA" dirty="0" err="1"/>
              <a:t>аудиторов</a:t>
            </a:r>
            <a:endParaRPr lang="uk-UA" dirty="0"/>
          </a:p>
          <a:p>
            <a:pPr lvl="0"/>
            <a:r>
              <a:rPr lang="uk-UA" dirty="0"/>
              <a:t>вносить </a:t>
            </a:r>
            <a:r>
              <a:rPr lang="uk-UA" dirty="0" err="1"/>
              <a:t>коррективы</a:t>
            </a:r>
            <a:r>
              <a:rPr lang="uk-UA" dirty="0"/>
              <a:t> (</a:t>
            </a:r>
            <a:r>
              <a:rPr lang="uk-UA" dirty="0" err="1"/>
              <a:t>например</a:t>
            </a:r>
            <a:r>
              <a:rPr lang="uk-UA" dirty="0"/>
              <a:t>, </a:t>
            </a:r>
            <a:r>
              <a:rPr lang="uk-UA" dirty="0" err="1"/>
              <a:t>менять</a:t>
            </a:r>
            <a:r>
              <a:rPr lang="uk-UA" dirty="0"/>
              <a:t> порядок </a:t>
            </a:r>
            <a:r>
              <a:rPr lang="uk-UA" dirty="0" err="1"/>
              <a:t>проведения</a:t>
            </a:r>
            <a:r>
              <a:rPr lang="uk-UA" dirty="0"/>
              <a:t> </a:t>
            </a:r>
            <a:r>
              <a:rPr lang="uk-UA" dirty="0" err="1"/>
              <a:t>инвентаризации</a:t>
            </a:r>
            <a:r>
              <a:rPr lang="uk-UA" dirty="0"/>
              <a:t> в </a:t>
            </a:r>
            <a:r>
              <a:rPr lang="uk-UA" dirty="0" err="1"/>
              <a:t>офисах</a:t>
            </a:r>
            <a:r>
              <a:rPr lang="uk-UA" dirty="0"/>
              <a:t>)</a:t>
            </a:r>
          </a:p>
          <a:p>
            <a:pPr lvl="0"/>
            <a:r>
              <a:rPr lang="uk-UA" dirty="0" err="1"/>
              <a:t>анализировать</a:t>
            </a:r>
            <a:r>
              <a:rPr lang="uk-UA" dirty="0"/>
              <a:t> </a:t>
            </a:r>
            <a:r>
              <a:rPr lang="uk-UA" dirty="0" err="1"/>
              <a:t>результаты</a:t>
            </a:r>
            <a:r>
              <a:rPr lang="uk-UA" dirty="0"/>
              <a:t> </a:t>
            </a:r>
            <a:r>
              <a:rPr lang="uk-UA" dirty="0" err="1"/>
              <a:t>инвентаризации</a:t>
            </a:r>
            <a:endParaRPr lang="uk-UA" dirty="0"/>
          </a:p>
          <a:p>
            <a:r>
              <a:rPr lang="uk-UA" i="1" dirty="0" err="1"/>
              <a:t>После</a:t>
            </a:r>
            <a:r>
              <a:rPr lang="uk-UA" i="1" dirty="0"/>
              <a:t> </a:t>
            </a:r>
            <a:r>
              <a:rPr lang="uk-UA" i="1" dirty="0" err="1"/>
              <a:t>проведения</a:t>
            </a:r>
            <a:r>
              <a:rPr lang="uk-UA" i="1" dirty="0"/>
              <a:t> </a:t>
            </a:r>
            <a:r>
              <a:rPr lang="uk-UA" i="1" dirty="0" err="1"/>
              <a:t>инвентаризации</a:t>
            </a:r>
            <a:r>
              <a:rPr lang="uk-UA" i="1" dirty="0"/>
              <a:t>:</a:t>
            </a:r>
          </a:p>
          <a:p>
            <a:pPr lvl="0"/>
            <a:r>
              <a:rPr lang="uk-UA" dirty="0"/>
              <a:t>Вести on-</a:t>
            </a:r>
            <a:r>
              <a:rPr lang="uk-UA" dirty="0" err="1"/>
              <a:t>line</a:t>
            </a:r>
            <a:r>
              <a:rPr lang="uk-UA" dirty="0"/>
              <a:t> </a:t>
            </a:r>
            <a:r>
              <a:rPr lang="uk-UA" dirty="0" err="1"/>
              <a:t>учет</a:t>
            </a:r>
            <a:r>
              <a:rPr lang="uk-UA" dirty="0"/>
              <a:t> </a:t>
            </a:r>
            <a:r>
              <a:rPr lang="uk-UA" dirty="0" err="1"/>
              <a:t>основных</a:t>
            </a:r>
            <a:r>
              <a:rPr lang="uk-UA" dirty="0"/>
              <a:t> </a:t>
            </a:r>
            <a:r>
              <a:rPr lang="uk-UA" dirty="0" err="1"/>
              <a:t>средств</a:t>
            </a:r>
            <a:endParaRPr lang="uk-UA" dirty="0"/>
          </a:p>
          <a:p>
            <a:pPr lvl="0"/>
            <a:r>
              <a:rPr lang="uk-UA" dirty="0" err="1"/>
              <a:t>Сократить</a:t>
            </a:r>
            <a:r>
              <a:rPr lang="uk-UA" dirty="0"/>
              <a:t> </a:t>
            </a:r>
            <a:r>
              <a:rPr lang="uk-UA" dirty="0" err="1"/>
              <a:t>временные</a:t>
            </a:r>
            <a:r>
              <a:rPr lang="uk-UA" dirty="0"/>
              <a:t> </a:t>
            </a:r>
            <a:r>
              <a:rPr lang="uk-UA" dirty="0" err="1"/>
              <a:t>издержки</a:t>
            </a:r>
            <a:r>
              <a:rPr lang="uk-UA" dirty="0"/>
              <a:t> на </a:t>
            </a:r>
            <a:r>
              <a:rPr lang="uk-UA" dirty="0" err="1"/>
              <a:t>проведение</a:t>
            </a:r>
            <a:r>
              <a:rPr lang="uk-UA" dirty="0"/>
              <a:t> </a:t>
            </a:r>
            <a:r>
              <a:rPr lang="uk-UA" dirty="0" err="1"/>
              <a:t>инвентаризаций</a:t>
            </a:r>
            <a:endParaRPr lang="uk-UA" dirty="0"/>
          </a:p>
          <a:p>
            <a:pPr lvl="0"/>
            <a:r>
              <a:rPr lang="uk-UA" dirty="0" err="1"/>
              <a:t>Уменьшить</a:t>
            </a:r>
            <a:r>
              <a:rPr lang="uk-UA" dirty="0"/>
              <a:t> </a:t>
            </a:r>
            <a:r>
              <a:rPr lang="uk-UA" dirty="0" err="1"/>
              <a:t>вероятности</a:t>
            </a:r>
            <a:r>
              <a:rPr lang="uk-UA" dirty="0"/>
              <a:t> </a:t>
            </a:r>
            <a:r>
              <a:rPr lang="uk-UA" dirty="0" err="1"/>
              <a:t>несанкционированного</a:t>
            </a:r>
            <a:r>
              <a:rPr lang="uk-UA" dirty="0"/>
              <a:t> </a:t>
            </a:r>
            <a:r>
              <a:rPr lang="uk-UA" dirty="0" err="1"/>
              <a:t>исчезновения</a:t>
            </a:r>
            <a:r>
              <a:rPr lang="uk-UA" dirty="0"/>
              <a:t> </a:t>
            </a:r>
            <a:r>
              <a:rPr lang="uk-UA" dirty="0" err="1"/>
              <a:t>имущества</a:t>
            </a:r>
            <a:endParaRPr lang="uk-UA" dirty="0"/>
          </a:p>
          <a:p>
            <a:pPr lvl="0"/>
            <a:r>
              <a:rPr lang="uk-UA" dirty="0" err="1"/>
              <a:t>Повысить</a:t>
            </a:r>
            <a:r>
              <a:rPr lang="uk-UA" dirty="0"/>
              <a:t> </a:t>
            </a:r>
            <a:r>
              <a:rPr lang="uk-UA" dirty="0" err="1"/>
              <a:t>уровень</a:t>
            </a:r>
            <a:r>
              <a:rPr lang="uk-UA" dirty="0"/>
              <a:t> оперативного </a:t>
            </a:r>
            <a:r>
              <a:rPr lang="uk-UA" dirty="0" err="1"/>
              <a:t>контроля</a:t>
            </a:r>
            <a:r>
              <a:rPr lang="uk-UA" dirty="0"/>
              <a:t> </a:t>
            </a:r>
            <a:r>
              <a:rPr lang="uk-UA" dirty="0" err="1"/>
              <a:t>перемещения</a:t>
            </a:r>
            <a:r>
              <a:rPr lang="uk-UA" dirty="0"/>
              <a:t> </a:t>
            </a:r>
            <a:r>
              <a:rPr lang="uk-UA" dirty="0" err="1"/>
              <a:t>основных</a:t>
            </a:r>
            <a:r>
              <a:rPr lang="uk-UA" dirty="0"/>
              <a:t> </a:t>
            </a:r>
            <a:r>
              <a:rPr lang="uk-UA" dirty="0" err="1"/>
              <a:t>средств</a:t>
            </a:r>
            <a:r>
              <a:rPr lang="uk-UA" dirty="0"/>
              <a:t> и </a:t>
            </a:r>
            <a:r>
              <a:rPr lang="uk-UA" dirty="0" err="1"/>
              <a:t>продукции</a:t>
            </a:r>
            <a:endParaRPr lang="uk-UA" dirty="0"/>
          </a:p>
          <a:p>
            <a:pPr lvl="0"/>
            <a:r>
              <a:rPr lang="uk-UA" dirty="0" err="1"/>
              <a:t>Избавиться</a:t>
            </a:r>
            <a:r>
              <a:rPr lang="uk-UA" dirty="0"/>
              <a:t> от неточностей при </a:t>
            </a:r>
            <a:r>
              <a:rPr lang="uk-UA" dirty="0" err="1"/>
              <a:t>приеме</a:t>
            </a:r>
            <a:r>
              <a:rPr lang="uk-UA" dirty="0"/>
              <a:t>, </a:t>
            </a:r>
            <a:r>
              <a:rPr lang="uk-UA" dirty="0" err="1"/>
              <a:t>выбытии</a:t>
            </a:r>
            <a:r>
              <a:rPr lang="uk-UA" dirty="0"/>
              <a:t> и </a:t>
            </a:r>
            <a:r>
              <a:rPr lang="uk-UA" dirty="0" err="1"/>
              <a:t>учете</a:t>
            </a:r>
            <a:r>
              <a:rPr lang="uk-UA" dirty="0"/>
              <a:t> </a:t>
            </a:r>
            <a:r>
              <a:rPr lang="uk-UA" dirty="0" err="1"/>
              <a:t>основных</a:t>
            </a:r>
            <a:r>
              <a:rPr lang="uk-UA" dirty="0"/>
              <a:t> </a:t>
            </a:r>
            <a:r>
              <a:rPr lang="uk-UA" dirty="0" err="1"/>
              <a:t>средств</a:t>
            </a:r>
            <a:endParaRPr lang="uk-UA" dirty="0"/>
          </a:p>
          <a:p>
            <a:pPr lvl="0"/>
            <a:r>
              <a:rPr lang="uk-UA" dirty="0" err="1"/>
              <a:t>Выявлять</a:t>
            </a:r>
            <a:r>
              <a:rPr lang="uk-UA" dirty="0"/>
              <a:t> </a:t>
            </a:r>
            <a:r>
              <a:rPr lang="uk-UA" dirty="0" err="1"/>
              <a:t>прямые</a:t>
            </a:r>
            <a:r>
              <a:rPr lang="uk-UA" dirty="0"/>
              <a:t> </a:t>
            </a:r>
            <a:r>
              <a:rPr lang="uk-UA" dirty="0" err="1"/>
              <a:t>злоупотребления</a:t>
            </a:r>
            <a:r>
              <a:rPr lang="uk-UA" dirty="0"/>
              <a:t> </a:t>
            </a:r>
            <a:r>
              <a:rPr lang="uk-UA" dirty="0" err="1"/>
              <a:t>материально</a:t>
            </a:r>
            <a:r>
              <a:rPr lang="uk-UA" dirty="0"/>
              <a:t> </a:t>
            </a:r>
            <a:r>
              <a:rPr lang="uk-UA" dirty="0" err="1"/>
              <a:t>ответственными</a:t>
            </a:r>
            <a:r>
              <a:rPr lang="uk-UA" dirty="0"/>
              <a:t> </a:t>
            </a:r>
            <a:r>
              <a:rPr lang="uk-UA" dirty="0" err="1"/>
              <a:t>лицами</a:t>
            </a:r>
            <a:endParaRPr lang="uk-UA" dirty="0"/>
          </a:p>
          <a:p>
            <a:r>
              <a:rPr lang="uk-UA" dirty="0" err="1"/>
              <a:t>Выявлять</a:t>
            </a:r>
            <a:r>
              <a:rPr lang="uk-UA" dirty="0"/>
              <a:t> </a:t>
            </a:r>
            <a:r>
              <a:rPr lang="uk-UA" dirty="0" err="1"/>
              <a:t>неправильные</a:t>
            </a:r>
            <a:r>
              <a:rPr lang="uk-UA" dirty="0"/>
              <a:t> </a:t>
            </a:r>
            <a:r>
              <a:rPr lang="uk-UA" dirty="0" err="1"/>
              <a:t>отражения</a:t>
            </a:r>
            <a:r>
              <a:rPr lang="uk-UA" dirty="0"/>
              <a:t> </a:t>
            </a:r>
            <a:r>
              <a:rPr lang="uk-UA" dirty="0" err="1"/>
              <a:t>документальных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51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473200"/>
            <a:ext cx="8229600" cy="4525963"/>
          </a:xfrm>
        </p:spPr>
        <p:txBody>
          <a:bodyPr/>
          <a:lstStyle/>
          <a:p>
            <a:r>
              <a:rPr lang="uk-UA" sz="2000" dirty="0" err="1"/>
              <a:t>Сегодня</a:t>
            </a:r>
            <a:r>
              <a:rPr lang="uk-UA" sz="2000" dirty="0"/>
              <a:t> </a:t>
            </a:r>
            <a:r>
              <a:rPr lang="uk-UA" sz="2000" dirty="0" err="1"/>
              <a:t>проведение</a:t>
            </a:r>
            <a:r>
              <a:rPr lang="uk-UA" sz="2000" dirty="0"/>
              <a:t> аудита СУИБ </a:t>
            </a:r>
            <a:r>
              <a:rPr lang="uk-UA" sz="2000" dirty="0" err="1"/>
              <a:t>является</a:t>
            </a:r>
            <a:r>
              <a:rPr lang="uk-UA" sz="2000" dirty="0"/>
              <a:t> </a:t>
            </a:r>
            <a:r>
              <a:rPr lang="uk-UA" sz="2000" dirty="0" err="1"/>
              <a:t>необходимым</a:t>
            </a:r>
            <a:r>
              <a:rPr lang="uk-UA" sz="2000" dirty="0"/>
              <a:t> и </a:t>
            </a:r>
            <a:r>
              <a:rPr lang="uk-UA" sz="2000" dirty="0" err="1"/>
              <a:t>востребованным</a:t>
            </a:r>
            <a:r>
              <a:rPr lang="uk-UA" sz="2000" dirty="0"/>
              <a:t> </a:t>
            </a:r>
            <a:r>
              <a:rPr lang="uk-UA" sz="2000" dirty="0" err="1"/>
              <a:t>мероприятием</a:t>
            </a:r>
            <a:r>
              <a:rPr lang="uk-UA" sz="2000" dirty="0"/>
              <a:t>. Ряд </a:t>
            </a:r>
            <a:r>
              <a:rPr lang="uk-UA" sz="2000" dirty="0" err="1"/>
              <a:t>организаций</a:t>
            </a:r>
            <a:r>
              <a:rPr lang="uk-UA" sz="2000" dirty="0"/>
              <a:t>, </a:t>
            </a:r>
            <a:r>
              <a:rPr lang="uk-UA" sz="2000" dirty="0" err="1"/>
              <a:t>бизнес</a:t>
            </a:r>
            <a:r>
              <a:rPr lang="uk-UA" sz="2000" dirty="0"/>
              <a:t> </a:t>
            </a:r>
            <a:r>
              <a:rPr lang="uk-UA" sz="2000" dirty="0" err="1"/>
              <a:t>которых</a:t>
            </a:r>
            <a:r>
              <a:rPr lang="uk-UA" sz="2000" dirty="0"/>
              <a:t> </a:t>
            </a:r>
            <a:r>
              <a:rPr lang="uk-UA" sz="2000" dirty="0" err="1"/>
              <a:t>тесно</a:t>
            </a:r>
            <a:r>
              <a:rPr lang="uk-UA" sz="2000" dirty="0"/>
              <a:t> </a:t>
            </a:r>
            <a:r>
              <a:rPr lang="uk-UA" sz="2000" dirty="0" err="1"/>
              <a:t>связан</a:t>
            </a:r>
            <a:r>
              <a:rPr lang="uk-UA" sz="2000" dirty="0"/>
              <a:t> с </a:t>
            </a:r>
            <a:r>
              <a:rPr lang="uk-UA" sz="2000" dirty="0" err="1"/>
              <a:t>использованием</a:t>
            </a:r>
            <a:r>
              <a:rPr lang="uk-UA" sz="2000" dirty="0"/>
              <a:t> </a:t>
            </a:r>
            <a:r>
              <a:rPr lang="uk-UA" sz="2000" dirty="0" err="1"/>
              <a:t>информационных</a:t>
            </a:r>
            <a:r>
              <a:rPr lang="uk-UA" sz="2000" dirty="0"/>
              <a:t> </a:t>
            </a:r>
            <a:r>
              <a:rPr lang="uk-UA" sz="2000" dirty="0" err="1"/>
              <a:t>технологий</a:t>
            </a:r>
            <a:r>
              <a:rPr lang="uk-UA" sz="2000" dirty="0"/>
              <a:t>, </a:t>
            </a:r>
            <a:r>
              <a:rPr lang="uk-UA" sz="2000" dirty="0" err="1"/>
              <a:t>например</a:t>
            </a:r>
            <a:r>
              <a:rPr lang="uk-UA" sz="2000" dirty="0"/>
              <a:t>, банки, </a:t>
            </a:r>
            <a:r>
              <a:rPr lang="uk-UA" sz="2000" dirty="0" err="1"/>
              <a:t>нефтяные</a:t>
            </a:r>
            <a:r>
              <a:rPr lang="uk-UA" sz="2000" dirty="0"/>
              <a:t>, </a:t>
            </a:r>
            <a:r>
              <a:rPr lang="uk-UA" sz="2000" dirty="0" err="1"/>
              <a:t>газовые</a:t>
            </a:r>
            <a:r>
              <a:rPr lang="uk-UA" sz="2000" dirty="0"/>
              <a:t>, </a:t>
            </a:r>
            <a:r>
              <a:rPr lang="uk-UA" sz="2000" dirty="0" err="1"/>
              <a:t>энергетические</a:t>
            </a:r>
            <a:r>
              <a:rPr lang="uk-UA" sz="2000" dirty="0"/>
              <a:t> и </a:t>
            </a:r>
            <a:r>
              <a:rPr lang="uk-UA" sz="2000" dirty="0" err="1"/>
              <a:t>телекоммуникационные</a:t>
            </a:r>
            <a:r>
              <a:rPr lang="uk-UA" sz="2000" dirty="0"/>
              <a:t> </a:t>
            </a:r>
            <a:r>
              <a:rPr lang="uk-UA" sz="2000" dirty="0" err="1"/>
              <a:t>компании</a:t>
            </a:r>
            <a:r>
              <a:rPr lang="uk-UA" sz="2000" dirty="0"/>
              <a:t>, стали </a:t>
            </a:r>
            <a:r>
              <a:rPr lang="uk-UA" sz="2000" dirty="0" err="1"/>
              <a:t>активнее</a:t>
            </a:r>
            <a:r>
              <a:rPr lang="uk-UA" sz="2000" dirty="0"/>
              <a:t> </a:t>
            </a:r>
            <a:r>
              <a:rPr lang="uk-UA" sz="2000" dirty="0" err="1"/>
              <a:t>практиковать</a:t>
            </a:r>
            <a:r>
              <a:rPr lang="uk-UA" sz="2000" dirty="0"/>
              <a:t> </a:t>
            </a:r>
            <a:r>
              <a:rPr lang="uk-UA" sz="2000" dirty="0" err="1"/>
              <a:t>проведение</a:t>
            </a:r>
            <a:r>
              <a:rPr lang="uk-UA" sz="2000" dirty="0"/>
              <a:t> аудита СУИБ.</a:t>
            </a:r>
          </a:p>
          <a:p>
            <a:r>
              <a:rPr lang="uk-UA" sz="2000" dirty="0" err="1"/>
              <a:t>Внешний</a:t>
            </a:r>
            <a:r>
              <a:rPr lang="uk-UA" sz="2000" dirty="0"/>
              <a:t> аудит СУИБ </a:t>
            </a:r>
            <a:r>
              <a:rPr lang="uk-UA" sz="2000" dirty="0" err="1"/>
              <a:t>позволяет</a:t>
            </a:r>
            <a:r>
              <a:rPr lang="uk-UA" sz="2000" dirty="0"/>
              <a:t> получить </a:t>
            </a:r>
            <a:r>
              <a:rPr lang="uk-UA" sz="2000" dirty="0" err="1"/>
              <a:t>понимание</a:t>
            </a:r>
            <a:r>
              <a:rPr lang="uk-UA" sz="2000" dirty="0"/>
              <a:t> того, </a:t>
            </a:r>
            <a:r>
              <a:rPr lang="uk-UA" sz="2000" dirty="0" err="1"/>
              <a:t>что</a:t>
            </a:r>
            <a:r>
              <a:rPr lang="uk-UA" sz="2000" dirty="0"/>
              <a:t> в </a:t>
            </a:r>
            <a:r>
              <a:rPr lang="uk-UA" sz="2000" dirty="0" err="1"/>
              <a:t>банке</a:t>
            </a:r>
            <a:r>
              <a:rPr lang="uk-UA" sz="2000" dirty="0"/>
              <a:t> </a:t>
            </a:r>
            <a:r>
              <a:rPr lang="uk-UA" sz="2000" dirty="0" err="1"/>
              <a:t>или</a:t>
            </a:r>
            <a:r>
              <a:rPr lang="uk-UA" sz="2000" dirty="0"/>
              <a:t> </a:t>
            </a:r>
            <a:r>
              <a:rPr lang="uk-UA" sz="2000" dirty="0" err="1"/>
              <a:t>компании</a:t>
            </a:r>
            <a:r>
              <a:rPr lang="uk-UA" sz="2000" dirty="0"/>
              <a:t> </a:t>
            </a:r>
            <a:r>
              <a:rPr lang="uk-UA" sz="2000" dirty="0" err="1"/>
              <a:t>создана</a:t>
            </a:r>
            <a:r>
              <a:rPr lang="uk-UA" sz="2000" dirty="0"/>
              <a:t>, </a:t>
            </a:r>
            <a:r>
              <a:rPr lang="uk-UA" sz="2000" dirty="0" err="1"/>
              <a:t>внедрена</a:t>
            </a:r>
            <a:r>
              <a:rPr lang="uk-UA" sz="2000" dirty="0"/>
              <a:t>, </a:t>
            </a:r>
            <a:r>
              <a:rPr lang="uk-UA" sz="2000" dirty="0" err="1"/>
              <a:t>контролируется</a:t>
            </a:r>
            <a:r>
              <a:rPr lang="uk-UA" sz="2000" dirty="0"/>
              <a:t> и </a:t>
            </a:r>
            <a:r>
              <a:rPr lang="uk-UA" sz="2000" dirty="0" err="1"/>
              <a:t>функционирует</a:t>
            </a:r>
            <a:r>
              <a:rPr lang="uk-UA" sz="2000" dirty="0"/>
              <a:t> СУИБ, </a:t>
            </a:r>
            <a:r>
              <a:rPr lang="uk-UA" sz="2000" dirty="0" err="1"/>
              <a:t>Внешний</a:t>
            </a:r>
            <a:r>
              <a:rPr lang="uk-UA" sz="2000" dirty="0"/>
              <a:t> аудит СУИБ </a:t>
            </a:r>
            <a:r>
              <a:rPr lang="uk-UA" sz="2000" dirty="0" err="1"/>
              <a:t>даст</a:t>
            </a:r>
            <a:r>
              <a:rPr lang="uk-UA" sz="2000" dirty="0"/>
              <a:t> </a:t>
            </a:r>
            <a:r>
              <a:rPr lang="uk-UA" sz="2000" dirty="0" err="1"/>
              <a:t>возможность</a:t>
            </a:r>
            <a:r>
              <a:rPr lang="uk-UA" sz="2000" dirty="0"/>
              <a:t> </a:t>
            </a:r>
            <a:r>
              <a:rPr lang="uk-UA" sz="2000" dirty="0" err="1"/>
              <a:t>оценить</a:t>
            </a:r>
            <a:r>
              <a:rPr lang="uk-UA" sz="2000" dirty="0"/>
              <a:t> </a:t>
            </a:r>
            <a:r>
              <a:rPr lang="uk-UA" sz="2000" dirty="0" err="1"/>
              <a:t>качество</a:t>
            </a:r>
            <a:r>
              <a:rPr lang="uk-UA" sz="2000" dirty="0"/>
              <a:t> СУИБ по таким </a:t>
            </a:r>
            <a:r>
              <a:rPr lang="uk-UA" sz="2000" dirty="0" err="1"/>
              <a:t>вопросам</a:t>
            </a:r>
            <a:r>
              <a:rPr lang="uk-UA" sz="2000" dirty="0"/>
              <a:t>:</a:t>
            </a:r>
          </a:p>
          <a:p>
            <a:pPr marL="0" indent="0">
              <a:buNone/>
            </a:pPr>
            <a:r>
              <a:rPr lang="uk-UA" sz="2000" dirty="0" smtClean="0"/>
              <a:t>    – </a:t>
            </a:r>
            <a:r>
              <a:rPr lang="uk-UA" sz="2000" dirty="0" err="1"/>
              <a:t>насколько</a:t>
            </a:r>
            <a:r>
              <a:rPr lang="uk-UA" sz="2000" dirty="0"/>
              <a:t> </a:t>
            </a:r>
            <a:r>
              <a:rPr lang="uk-UA" sz="2000" dirty="0" err="1"/>
              <a:t>определён</a:t>
            </a:r>
            <a:r>
              <a:rPr lang="uk-UA" sz="2000" dirty="0"/>
              <a:t> и </a:t>
            </a:r>
            <a:r>
              <a:rPr lang="uk-UA" sz="2000" dirty="0" err="1"/>
              <a:t>внедрен</a:t>
            </a:r>
            <a:r>
              <a:rPr lang="uk-UA" sz="2000" dirty="0"/>
              <a:t> комплекс </a:t>
            </a:r>
            <a:r>
              <a:rPr lang="uk-UA" sz="2000" dirty="0" err="1"/>
              <a:t>средств</a:t>
            </a:r>
            <a:r>
              <a:rPr lang="uk-UA" sz="2000" dirty="0"/>
              <a:t> </a:t>
            </a:r>
            <a:r>
              <a:rPr lang="uk-UA" sz="2000" dirty="0" smtClean="0"/>
              <a:t>     </a:t>
            </a:r>
            <a:r>
              <a:rPr lang="uk-UA" sz="2000" dirty="0" err="1" smtClean="0"/>
              <a:t>управлениями</a:t>
            </a:r>
            <a:r>
              <a:rPr lang="uk-UA" sz="2000" dirty="0" smtClean="0"/>
              <a:t> </a:t>
            </a:r>
            <a:r>
              <a:rPr lang="uk-UA" sz="2000" dirty="0"/>
              <a:t>активами СУИБ, </a:t>
            </a:r>
            <a:r>
              <a:rPr lang="uk-UA" sz="2000" dirty="0" err="1"/>
              <a:t>правильность</a:t>
            </a:r>
            <a:r>
              <a:rPr lang="uk-UA" sz="2000" dirty="0"/>
              <a:t> </a:t>
            </a:r>
            <a:r>
              <a:rPr lang="uk-UA" sz="2000" dirty="0" err="1"/>
              <a:t>оценки</a:t>
            </a:r>
            <a:r>
              <a:rPr lang="uk-UA" sz="2000" dirty="0"/>
              <a:t> </a:t>
            </a:r>
            <a:r>
              <a:rPr lang="uk-UA" sz="2000" dirty="0" err="1"/>
              <a:t>рисков</a:t>
            </a:r>
            <a:r>
              <a:rPr lang="uk-UA" sz="2000" dirty="0"/>
              <a:t>,</a:t>
            </a:r>
            <a:br>
              <a:rPr lang="uk-UA" sz="2000" dirty="0"/>
            </a:br>
            <a:r>
              <a:rPr lang="uk-UA" sz="2000" dirty="0" smtClean="0"/>
              <a:t>    – </a:t>
            </a:r>
            <a:r>
              <a:rPr lang="uk-UA" sz="2000" dirty="0" err="1"/>
              <a:t>осуществляется</a:t>
            </a:r>
            <a:r>
              <a:rPr lang="uk-UA" sz="2000" dirty="0"/>
              <a:t> </a:t>
            </a:r>
            <a:r>
              <a:rPr lang="uk-UA" sz="2000" dirty="0" err="1"/>
              <a:t>ли</a:t>
            </a:r>
            <a:r>
              <a:rPr lang="uk-UA" sz="2000" dirty="0"/>
              <a:t> </a:t>
            </a:r>
            <a:r>
              <a:rPr lang="uk-UA" sz="2000" dirty="0" err="1"/>
              <a:t>оценка</a:t>
            </a:r>
            <a:r>
              <a:rPr lang="uk-UA" sz="2000" dirty="0"/>
              <a:t> </a:t>
            </a:r>
            <a:r>
              <a:rPr lang="uk-UA" sz="2000" dirty="0" err="1"/>
              <a:t>эффективности</a:t>
            </a:r>
            <a:r>
              <a:rPr lang="uk-UA" sz="2000" dirty="0"/>
              <a:t>, </a:t>
            </a:r>
            <a:r>
              <a:rPr lang="uk-UA" sz="2000" dirty="0" err="1"/>
              <a:t>мониторинг</a:t>
            </a:r>
            <a:r>
              <a:rPr lang="uk-UA" sz="2000" dirty="0"/>
              <a:t> и </a:t>
            </a:r>
            <a:r>
              <a:rPr lang="uk-UA" sz="2000" dirty="0" err="1"/>
              <a:t>анализ</a:t>
            </a:r>
            <a:r>
              <a:rPr lang="uk-UA" sz="2000" dirty="0"/>
              <a:t> </a:t>
            </a:r>
            <a:r>
              <a:rPr lang="uk-UA" sz="2000" dirty="0" err="1"/>
              <a:t>функционирования</a:t>
            </a:r>
            <a:r>
              <a:rPr lang="uk-UA" sz="2000" dirty="0"/>
              <a:t> СУИБ,</a:t>
            </a:r>
            <a:br>
              <a:rPr lang="uk-UA" sz="2000" dirty="0"/>
            </a:br>
            <a:r>
              <a:rPr lang="uk-UA" sz="2000" dirty="0" smtClean="0"/>
              <a:t>    – </a:t>
            </a:r>
            <a:r>
              <a:rPr lang="uk-UA" sz="2000" dirty="0" err="1"/>
              <a:t>качество</a:t>
            </a:r>
            <a:r>
              <a:rPr lang="uk-UA" sz="2000" dirty="0"/>
              <a:t> </a:t>
            </a:r>
            <a:r>
              <a:rPr lang="uk-UA" sz="2000" dirty="0" err="1"/>
              <a:t>сопровождения</a:t>
            </a:r>
            <a:r>
              <a:rPr lang="uk-UA" sz="2000" dirty="0"/>
              <a:t> и </a:t>
            </a:r>
            <a:r>
              <a:rPr lang="uk-UA" sz="2000" dirty="0" err="1"/>
              <a:t>совершенствования</a:t>
            </a:r>
            <a:r>
              <a:rPr lang="uk-UA" sz="2000" dirty="0"/>
              <a:t>.</a:t>
            </a:r>
            <a:br>
              <a:rPr lang="uk-UA" sz="2000" dirty="0"/>
            </a:br>
            <a:endParaRPr lang="uk-UA" sz="2000" dirty="0"/>
          </a:p>
          <a:p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74750" y="155575"/>
            <a:ext cx="5772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Аудит Системы управления информационной безопасности (СУИБ)</a:t>
            </a:r>
            <a:endParaRPr lang="uk-UA" b="1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: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1389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Designs\Капсулы.pot</Template>
  <TotalTime>1588</TotalTime>
  <Words>501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Капсулы</vt:lpstr>
      <vt:lpstr>Фотография Photo Editor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</vt:lpstr>
    </vt:vector>
  </TitlesOfParts>
  <Company>эксп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a_kostyuk</dc:creator>
  <cp:lastModifiedBy>ASUS</cp:lastModifiedBy>
  <cp:revision>359</cp:revision>
  <cp:lastPrinted>1601-01-01T00:00:00Z</cp:lastPrinted>
  <dcterms:created xsi:type="dcterms:W3CDTF">2002-06-20T09:52:17Z</dcterms:created>
  <dcterms:modified xsi:type="dcterms:W3CDTF">2019-02-20T08:13:05Z</dcterms:modified>
</cp:coreProperties>
</file>